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B387AF-9824-4C15-A140-9E8BD9E6D2A9}" type="datetimeFigureOut">
              <a:rPr lang="hu-HU" smtClean="0"/>
              <a:t>2017.03.30.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BA5CE3-D8CA-455E-947E-8FF4630E8C2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E:\Tecnol&#243;gia%20k&#233;pt&#225;r\MCM\MCM-C\MCM%20telj%20ak(F)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E:\Tecnol&#243;gia%20k&#233;pt&#225;r\Hibrid%20IC\V&#233;konyr&#233;teg\Thin%20opto%20el(F)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82089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Elektronikai </a:t>
            </a:r>
            <a:r>
              <a:rPr lang="hu-H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technológia</a:t>
            </a:r>
            <a:endParaRPr lang="hu-H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628" y="822430"/>
            <a:ext cx="7024744" cy="1143000"/>
          </a:xfrm>
          <a:noFill/>
        </p:spPr>
        <p:txBody>
          <a:bodyPr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TOKOZATLAN CHIPEK  BEÜLTETÉSE</a:t>
            </a:r>
            <a:b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Chip-and-wire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és flip chip)</a:t>
            </a:r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5924550" y="5040313"/>
            <a:ext cx="1085850" cy="274637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36" y="161"/>
              </a:cxn>
              <a:cxn ang="0">
                <a:pos x="108" y="113"/>
              </a:cxn>
              <a:cxn ang="0">
                <a:pos x="684" y="173"/>
              </a:cxn>
            </a:cxnLst>
            <a:rect l="0" t="0" r="r" b="b"/>
            <a:pathLst>
              <a:path w="684" h="173">
                <a:moveTo>
                  <a:pt x="0" y="173"/>
                </a:moveTo>
                <a:cubicBezTo>
                  <a:pt x="12" y="169"/>
                  <a:pt x="25" y="167"/>
                  <a:pt x="36" y="161"/>
                </a:cubicBezTo>
                <a:cubicBezTo>
                  <a:pt x="61" y="147"/>
                  <a:pt x="108" y="113"/>
                  <a:pt x="108" y="113"/>
                </a:cubicBezTo>
                <a:cubicBezTo>
                  <a:pt x="301" y="117"/>
                  <a:pt x="598" y="0"/>
                  <a:pt x="684" y="173"/>
                </a:cubicBezTo>
              </a:path>
            </a:pathLst>
          </a:cu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48" name="Freeform 4"/>
          <p:cNvSpPr>
            <a:spLocks/>
          </p:cNvSpPr>
          <p:nvPr/>
        </p:nvSpPr>
        <p:spPr bwMode="auto">
          <a:xfrm>
            <a:off x="5410200" y="2630488"/>
            <a:ext cx="2152650" cy="703262"/>
          </a:xfrm>
          <a:custGeom>
            <a:avLst/>
            <a:gdLst/>
            <a:ahLst/>
            <a:cxnLst>
              <a:cxn ang="0">
                <a:pos x="0" y="419"/>
              </a:cxn>
              <a:cxn ang="0">
                <a:pos x="72" y="407"/>
              </a:cxn>
              <a:cxn ang="0">
                <a:pos x="108" y="335"/>
              </a:cxn>
              <a:cxn ang="0">
                <a:pos x="180" y="227"/>
              </a:cxn>
              <a:cxn ang="0">
                <a:pos x="216" y="155"/>
              </a:cxn>
              <a:cxn ang="0">
                <a:pos x="324" y="95"/>
              </a:cxn>
              <a:cxn ang="0">
                <a:pos x="360" y="71"/>
              </a:cxn>
              <a:cxn ang="0">
                <a:pos x="504" y="59"/>
              </a:cxn>
              <a:cxn ang="0">
                <a:pos x="888" y="95"/>
              </a:cxn>
              <a:cxn ang="0">
                <a:pos x="996" y="119"/>
              </a:cxn>
              <a:cxn ang="0">
                <a:pos x="1068" y="167"/>
              </a:cxn>
              <a:cxn ang="0">
                <a:pos x="1164" y="251"/>
              </a:cxn>
              <a:cxn ang="0">
                <a:pos x="1308" y="371"/>
              </a:cxn>
              <a:cxn ang="0">
                <a:pos x="1356" y="443"/>
              </a:cxn>
            </a:cxnLst>
            <a:rect l="0" t="0" r="r" b="b"/>
            <a:pathLst>
              <a:path w="1356" h="443">
                <a:moveTo>
                  <a:pt x="0" y="419"/>
                </a:moveTo>
                <a:cubicBezTo>
                  <a:pt x="24" y="415"/>
                  <a:pt x="50" y="418"/>
                  <a:pt x="72" y="407"/>
                </a:cubicBezTo>
                <a:cubicBezTo>
                  <a:pt x="97" y="395"/>
                  <a:pt x="97" y="355"/>
                  <a:pt x="108" y="335"/>
                </a:cubicBezTo>
                <a:cubicBezTo>
                  <a:pt x="129" y="297"/>
                  <a:pt x="166" y="268"/>
                  <a:pt x="180" y="227"/>
                </a:cubicBezTo>
                <a:cubicBezTo>
                  <a:pt x="189" y="201"/>
                  <a:pt x="194" y="174"/>
                  <a:pt x="216" y="155"/>
                </a:cubicBezTo>
                <a:cubicBezTo>
                  <a:pt x="317" y="67"/>
                  <a:pt x="253" y="131"/>
                  <a:pt x="324" y="95"/>
                </a:cubicBezTo>
                <a:cubicBezTo>
                  <a:pt x="337" y="89"/>
                  <a:pt x="346" y="74"/>
                  <a:pt x="360" y="71"/>
                </a:cubicBezTo>
                <a:cubicBezTo>
                  <a:pt x="407" y="62"/>
                  <a:pt x="456" y="63"/>
                  <a:pt x="504" y="59"/>
                </a:cubicBezTo>
                <a:cubicBezTo>
                  <a:pt x="682" y="0"/>
                  <a:pt x="750" y="72"/>
                  <a:pt x="888" y="95"/>
                </a:cubicBezTo>
                <a:cubicBezTo>
                  <a:pt x="908" y="98"/>
                  <a:pt x="971" y="105"/>
                  <a:pt x="996" y="119"/>
                </a:cubicBezTo>
                <a:cubicBezTo>
                  <a:pt x="1021" y="133"/>
                  <a:pt x="1068" y="167"/>
                  <a:pt x="1068" y="167"/>
                </a:cubicBezTo>
                <a:cubicBezTo>
                  <a:pt x="1136" y="269"/>
                  <a:pt x="1024" y="111"/>
                  <a:pt x="1164" y="251"/>
                </a:cubicBezTo>
                <a:cubicBezTo>
                  <a:pt x="1207" y="294"/>
                  <a:pt x="1257" y="337"/>
                  <a:pt x="1308" y="371"/>
                </a:cubicBezTo>
                <a:cubicBezTo>
                  <a:pt x="1316" y="395"/>
                  <a:pt x="1324" y="443"/>
                  <a:pt x="1356" y="443"/>
                </a:cubicBezTo>
              </a:path>
            </a:pathLst>
          </a:cu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6400800" y="5181600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6096000" y="5181600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6705600" y="5181600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67544" y="2133600"/>
            <a:ext cx="4028256" cy="3581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a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chip ára 3…10%-a a tokozott IC-k 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árának,</a:t>
            </a: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b="1" dirty="0" err="1">
                <a:solidFill>
                  <a:srgbClr val="006600"/>
                </a:solidFill>
                <a:latin typeface="Comic Sans MS" pitchFamily="66" charset="0"/>
              </a:rPr>
              <a:t>h</a:t>
            </a:r>
            <a:r>
              <a:rPr lang="hu-HU" sz="2000" b="1" dirty="0" err="1" smtClean="0">
                <a:solidFill>
                  <a:srgbClr val="006600"/>
                </a:solidFill>
                <a:latin typeface="Comic Sans MS" pitchFamily="66" charset="0"/>
              </a:rPr>
              <a:t>őtágulási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2000" b="1" dirty="0" err="1">
                <a:solidFill>
                  <a:srgbClr val="006600"/>
                </a:solidFill>
                <a:latin typeface="Comic Sans MS" pitchFamily="66" charset="0"/>
              </a:rPr>
              <a:t>illesztetlenségből</a:t>
            </a: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 adódó 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problémák,</a:t>
            </a: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n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ehezen javíthatók,</a:t>
            </a: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a</a:t>
            </a:r>
            <a:r>
              <a:rPr lang="hu-H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2000" b="1" dirty="0">
                <a:solidFill>
                  <a:srgbClr val="006600"/>
                </a:solidFill>
                <a:latin typeface="Comic Sans MS" pitchFamily="66" charset="0"/>
              </a:rPr>
              <a:t>flip-chipnél rossz a hőátadás.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6096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5029200" y="3352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7010400" y="33528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6096000" y="3276600"/>
            <a:ext cx="762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5029200" y="3352800"/>
            <a:ext cx="2895600" cy="5334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5029200" y="5334000"/>
            <a:ext cx="2819400" cy="457200"/>
          </a:xfrm>
          <a:prstGeom prst="rect">
            <a:avLst/>
          </a:prstGeom>
          <a:solidFill>
            <a:srgbClr val="008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6096000" y="5029200"/>
            <a:ext cx="762000" cy="2286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6096000" y="3048000"/>
            <a:ext cx="685800" cy="2286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5181600" y="3581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6553200" y="35814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5562600" y="37338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7010400" y="37338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7315200" y="33528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>
            <a:off x="5410200" y="33528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6477000" y="3733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6096000" y="3048000"/>
            <a:ext cx="15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6629400" y="3048000"/>
            <a:ext cx="152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0" name="Freeform 26"/>
          <p:cNvSpPr>
            <a:spLocks/>
          </p:cNvSpPr>
          <p:nvPr/>
        </p:nvSpPr>
        <p:spPr bwMode="auto">
          <a:xfrm>
            <a:off x="6724650" y="2933700"/>
            <a:ext cx="612775" cy="3810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20" y="0"/>
              </a:cxn>
              <a:cxn ang="0">
                <a:pos x="156" y="12"/>
              </a:cxn>
              <a:cxn ang="0">
                <a:pos x="180" y="84"/>
              </a:cxn>
              <a:cxn ang="0">
                <a:pos x="228" y="192"/>
              </a:cxn>
              <a:cxn ang="0">
                <a:pos x="336" y="240"/>
              </a:cxn>
              <a:cxn ang="0">
                <a:pos x="348" y="216"/>
              </a:cxn>
            </a:cxnLst>
            <a:rect l="0" t="0" r="r" b="b"/>
            <a:pathLst>
              <a:path w="386" h="240">
                <a:moveTo>
                  <a:pt x="0" y="48"/>
                </a:moveTo>
                <a:cubicBezTo>
                  <a:pt x="48" y="36"/>
                  <a:pt x="79" y="27"/>
                  <a:pt x="120" y="0"/>
                </a:cubicBezTo>
                <a:cubicBezTo>
                  <a:pt x="132" y="4"/>
                  <a:pt x="149" y="2"/>
                  <a:pt x="156" y="12"/>
                </a:cubicBezTo>
                <a:cubicBezTo>
                  <a:pt x="171" y="33"/>
                  <a:pt x="166" y="63"/>
                  <a:pt x="180" y="84"/>
                </a:cubicBezTo>
                <a:cubicBezTo>
                  <a:pt x="218" y="141"/>
                  <a:pt x="199" y="106"/>
                  <a:pt x="228" y="192"/>
                </a:cubicBezTo>
                <a:cubicBezTo>
                  <a:pt x="240" y="229"/>
                  <a:pt x="336" y="240"/>
                  <a:pt x="336" y="240"/>
                </a:cubicBezTo>
                <a:cubicBezTo>
                  <a:pt x="379" y="212"/>
                  <a:pt x="386" y="216"/>
                  <a:pt x="348" y="21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1" name="Freeform 27"/>
          <p:cNvSpPr>
            <a:spLocks/>
          </p:cNvSpPr>
          <p:nvPr/>
        </p:nvSpPr>
        <p:spPr bwMode="auto">
          <a:xfrm>
            <a:off x="5715000" y="2876550"/>
            <a:ext cx="476250" cy="427038"/>
          </a:xfrm>
          <a:custGeom>
            <a:avLst/>
            <a:gdLst/>
            <a:ahLst/>
            <a:cxnLst>
              <a:cxn ang="0">
                <a:pos x="300" y="84"/>
              </a:cxn>
              <a:cxn ang="0">
                <a:pos x="252" y="72"/>
              </a:cxn>
              <a:cxn ang="0">
                <a:pos x="180" y="24"/>
              </a:cxn>
              <a:cxn ang="0">
                <a:pos x="120" y="132"/>
              </a:cxn>
              <a:cxn ang="0">
                <a:pos x="60" y="264"/>
              </a:cxn>
              <a:cxn ang="0">
                <a:pos x="0" y="264"/>
              </a:cxn>
            </a:cxnLst>
            <a:rect l="0" t="0" r="r" b="b"/>
            <a:pathLst>
              <a:path w="300" h="269">
                <a:moveTo>
                  <a:pt x="300" y="84"/>
                </a:moveTo>
                <a:cubicBezTo>
                  <a:pt x="284" y="80"/>
                  <a:pt x="266" y="80"/>
                  <a:pt x="252" y="72"/>
                </a:cubicBezTo>
                <a:cubicBezTo>
                  <a:pt x="126" y="0"/>
                  <a:pt x="292" y="61"/>
                  <a:pt x="180" y="24"/>
                </a:cubicBezTo>
                <a:cubicBezTo>
                  <a:pt x="134" y="55"/>
                  <a:pt x="131" y="78"/>
                  <a:pt x="120" y="132"/>
                </a:cubicBezTo>
                <a:cubicBezTo>
                  <a:pt x="112" y="174"/>
                  <a:pt x="117" y="250"/>
                  <a:pt x="60" y="264"/>
                </a:cubicBezTo>
                <a:cubicBezTo>
                  <a:pt x="41" y="269"/>
                  <a:pt x="20" y="264"/>
                  <a:pt x="0" y="26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5257800" y="3886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5181600" y="1752600"/>
            <a:ext cx="2664512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 err="1">
                <a:solidFill>
                  <a:srgbClr val="0000FF"/>
                </a:solidFill>
                <a:latin typeface="Comic Sans MS" pitchFamily="66" charset="0"/>
              </a:rPr>
              <a:t>Chip-and-wire</a:t>
            </a:r>
            <a:endParaRPr lang="hu-H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5638800" y="4191000"/>
            <a:ext cx="1646238" cy="519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FF"/>
                </a:solidFill>
                <a:latin typeface="Comic Sans MS" pitchFamily="66" charset="0"/>
              </a:rPr>
              <a:t>Flip chip</a:t>
            </a:r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6096000" y="5334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>
            <a:off x="6400800" y="5334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6705600" y="5334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>
            <a:off x="5181600" y="5334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7391400" y="5334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>
            <a:off x="5257800" y="5486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6019800" y="5486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3" name="Line 39"/>
          <p:cNvSpPr>
            <a:spLocks noChangeShapeType="1"/>
          </p:cNvSpPr>
          <p:nvPr/>
        </p:nvSpPr>
        <p:spPr bwMode="auto">
          <a:xfrm>
            <a:off x="7086600" y="5486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>
            <a:off x="5105400" y="5638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5" name="Line 41"/>
          <p:cNvSpPr>
            <a:spLocks noChangeShapeType="1"/>
          </p:cNvSpPr>
          <p:nvPr/>
        </p:nvSpPr>
        <p:spPr bwMode="auto">
          <a:xfrm>
            <a:off x="5791200" y="5638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6" name="Line 42"/>
          <p:cNvSpPr>
            <a:spLocks noChangeShapeType="1"/>
          </p:cNvSpPr>
          <p:nvPr/>
        </p:nvSpPr>
        <p:spPr bwMode="auto">
          <a:xfrm>
            <a:off x="6781800" y="5638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7" name="Line 43"/>
          <p:cNvSpPr>
            <a:spLocks noChangeShapeType="1"/>
          </p:cNvSpPr>
          <p:nvPr/>
        </p:nvSpPr>
        <p:spPr bwMode="auto">
          <a:xfrm>
            <a:off x="7315200" y="5638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8" name="Line 44"/>
          <p:cNvSpPr>
            <a:spLocks noChangeShapeType="1"/>
          </p:cNvSpPr>
          <p:nvPr/>
        </p:nvSpPr>
        <p:spPr bwMode="auto">
          <a:xfrm>
            <a:off x="5334000" y="53340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89" name="Line 45"/>
          <p:cNvSpPr>
            <a:spLocks noChangeShapeType="1"/>
          </p:cNvSpPr>
          <p:nvPr/>
        </p:nvSpPr>
        <p:spPr bwMode="auto">
          <a:xfrm>
            <a:off x="7543800" y="53340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0" name="Line 46"/>
          <p:cNvSpPr>
            <a:spLocks noChangeShapeType="1"/>
          </p:cNvSpPr>
          <p:nvPr/>
        </p:nvSpPr>
        <p:spPr bwMode="auto">
          <a:xfrm>
            <a:off x="5181600" y="5791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1" name="Line 47"/>
          <p:cNvSpPr>
            <a:spLocks noChangeShapeType="1"/>
          </p:cNvSpPr>
          <p:nvPr/>
        </p:nvSpPr>
        <p:spPr bwMode="auto">
          <a:xfrm>
            <a:off x="7162800" y="5791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2" name="Line 48"/>
          <p:cNvSpPr>
            <a:spLocks noChangeShapeType="1"/>
          </p:cNvSpPr>
          <p:nvPr/>
        </p:nvSpPr>
        <p:spPr bwMode="auto">
          <a:xfrm>
            <a:off x="6019800" y="579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3" name="Line 49"/>
          <p:cNvSpPr>
            <a:spLocks noChangeShapeType="1"/>
          </p:cNvSpPr>
          <p:nvPr/>
        </p:nvSpPr>
        <p:spPr bwMode="auto">
          <a:xfrm>
            <a:off x="6781800" y="5791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6802438" y="2422525"/>
            <a:ext cx="1636987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műanyag csepp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H="1">
            <a:off x="6629400" y="2590800"/>
            <a:ext cx="22860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5910263" y="2270125"/>
            <a:ext cx="575799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chip</a:t>
            </a:r>
          </a:p>
        </p:txBody>
      </p:sp>
      <p:sp>
        <p:nvSpPr>
          <p:cNvPr id="82997" name="Line 53"/>
          <p:cNvSpPr>
            <a:spLocks noChangeShapeType="1"/>
          </p:cNvSpPr>
          <p:nvPr/>
        </p:nvSpPr>
        <p:spPr bwMode="auto">
          <a:xfrm>
            <a:off x="6172200" y="2514600"/>
            <a:ext cx="22860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4495800" y="2438400"/>
            <a:ext cx="1039066" cy="5355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Au huzal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 25 µm </a:t>
            </a:r>
          </a:p>
        </p:txBody>
      </p:sp>
      <p:sp>
        <p:nvSpPr>
          <p:cNvPr id="82999" name="Line 55"/>
          <p:cNvSpPr>
            <a:spLocks noChangeShapeType="1"/>
          </p:cNvSpPr>
          <p:nvPr/>
        </p:nvSpPr>
        <p:spPr bwMode="auto">
          <a:xfrm>
            <a:off x="5257800" y="2819400"/>
            <a:ext cx="6096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3000" name="Text Box 56"/>
          <p:cNvSpPr txBox="1">
            <a:spLocks noChangeArrowheads="1"/>
          </p:cNvSpPr>
          <p:nvPr/>
        </p:nvSpPr>
        <p:spPr bwMode="auto">
          <a:xfrm>
            <a:off x="4732338" y="5851525"/>
            <a:ext cx="3531736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 dirty="0">
                <a:solidFill>
                  <a:srgbClr val="0000FF"/>
                </a:solidFill>
                <a:latin typeface="Comic Sans MS" pitchFamily="66" charset="0"/>
              </a:rPr>
              <a:t>Többrétegű nyomtatott huzalozás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H="1">
            <a:off x="5638800" y="5715000"/>
            <a:ext cx="1524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4572000" y="4724400"/>
            <a:ext cx="150495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dudor (bump)</a:t>
            </a:r>
          </a:p>
        </p:txBody>
      </p:sp>
      <p:sp>
        <p:nvSpPr>
          <p:cNvPr id="83003" name="Line 59"/>
          <p:cNvSpPr>
            <a:spLocks noChangeShapeType="1"/>
          </p:cNvSpPr>
          <p:nvPr/>
        </p:nvSpPr>
        <p:spPr bwMode="auto">
          <a:xfrm flipV="1">
            <a:off x="6934200" y="4953000"/>
            <a:ext cx="7620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3004" name="Text Box 60"/>
          <p:cNvSpPr txBox="1">
            <a:spLocks noChangeArrowheads="1"/>
          </p:cNvSpPr>
          <p:nvPr/>
        </p:nvSpPr>
        <p:spPr bwMode="auto">
          <a:xfrm>
            <a:off x="6248400" y="4648200"/>
            <a:ext cx="2376488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műanyag (underfilling)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>
            <a:off x="5791200" y="5029200"/>
            <a:ext cx="38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500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6" dur="500"/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1" dur="500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8" grpId="0" animBg="1"/>
      <p:bldP spid="82949" grpId="0" animBg="1"/>
      <p:bldP spid="82950" grpId="0" build="p" autoUpdateAnimBg="0"/>
      <p:bldP spid="82950" grpId="1" animBg="1"/>
      <p:bldP spid="82951" grpId="0" animBg="1"/>
      <p:bldP spid="82952" grpId="0" build="p" autoUpdateAnimBg="0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 animBg="1"/>
      <p:bldP spid="82970" grpId="0" animBg="1"/>
      <p:bldP spid="82971" grpId="0" animBg="1"/>
      <p:bldP spid="82972" grpId="0" animBg="1"/>
      <p:bldP spid="82973" grpId="0" animBg="1"/>
      <p:bldP spid="82974" grpId="0" autoUpdateAnimBg="0"/>
      <p:bldP spid="82975" grpId="0" autoUpdateAnimBg="0"/>
      <p:bldP spid="82976" grpId="0" animBg="1"/>
      <p:bldP spid="82977" grpId="0" animBg="1"/>
      <p:bldP spid="82978" grpId="0" animBg="1"/>
      <p:bldP spid="82979" grpId="0" animBg="1"/>
      <p:bldP spid="82980" grpId="0" animBg="1"/>
      <p:bldP spid="82981" grpId="0" animBg="1"/>
      <p:bldP spid="82982" grpId="0" animBg="1"/>
      <p:bldP spid="82983" grpId="0" animBg="1"/>
      <p:bldP spid="82984" grpId="0" animBg="1"/>
      <p:bldP spid="82985" grpId="0" animBg="1"/>
      <p:bldP spid="82986" grpId="0" animBg="1"/>
      <p:bldP spid="82987" grpId="0" animBg="1"/>
      <p:bldP spid="82988" grpId="0" animBg="1"/>
      <p:bldP spid="82989" grpId="0" animBg="1"/>
      <p:bldP spid="82990" grpId="0" animBg="1"/>
      <p:bldP spid="82991" grpId="0" animBg="1"/>
      <p:bldP spid="82992" grpId="0" animBg="1"/>
      <p:bldP spid="82993" grpId="0" animBg="1"/>
      <p:bldP spid="82994" grpId="0" autoUpdateAnimBg="0"/>
      <p:bldP spid="82995" grpId="0" animBg="1"/>
      <p:bldP spid="82996" grpId="0" autoUpdateAnimBg="0"/>
      <p:bldP spid="82997" grpId="0" animBg="1"/>
      <p:bldP spid="82998" grpId="0" autoUpdateAnimBg="0"/>
      <p:bldP spid="82999" grpId="0" animBg="1"/>
      <p:bldP spid="83000" grpId="0" autoUpdateAnimBg="0"/>
      <p:bldP spid="83001" grpId="0" animBg="1"/>
      <p:bldP spid="83002" grpId="0" autoUpdateAnimBg="0"/>
      <p:bldP spid="83003" grpId="0" animBg="1"/>
      <p:bldP spid="83004" grpId="0" autoUpdateAnimBg="0"/>
      <p:bldP spid="830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23188" cy="1427163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Szigetelőalapú hibrid IC-k </a:t>
            </a:r>
            <a:r>
              <a:rPr lang="hu-H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hu-H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hu-H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hu-H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HIC = </a:t>
            </a:r>
            <a:r>
              <a:rPr lang="hu-HU" sz="3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Hybrid</a:t>
            </a:r>
            <a:r>
              <a:rPr lang="hu-H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3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Integrated</a:t>
            </a:r>
            <a:r>
              <a:rPr lang="hu-H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3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Circuits</a:t>
            </a:r>
            <a:r>
              <a:rPr lang="hu-H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11188" y="1700213"/>
            <a:ext cx="3307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solidFill>
                  <a:srgbClr val="FF0000"/>
                </a:solidFill>
                <a:latin typeface="Comic Sans MS" pitchFamily="66" charset="0"/>
              </a:rPr>
              <a:t>Vékonyréteg</a:t>
            </a:r>
            <a:r>
              <a:rPr lang="hu-HU" sz="2000" b="1">
                <a:latin typeface="Comic Sans MS" pitchFamily="66" charset="0"/>
              </a:rPr>
              <a:t> v=nx100 nm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267200" y="1828800"/>
            <a:ext cx="4572000" cy="5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>
                <a:solidFill>
                  <a:srgbClr val="FF0000"/>
                </a:solidFill>
                <a:latin typeface="Comic Sans MS" pitchFamily="66" charset="0"/>
              </a:rPr>
              <a:t>Vastagréteg  </a:t>
            </a:r>
            <a:r>
              <a:rPr lang="hu-HU" sz="2000" b="1">
                <a:latin typeface="Comic Sans MS" pitchFamily="66" charset="0"/>
              </a:rPr>
              <a:t>v =nx10 µm</a:t>
            </a:r>
            <a:endParaRPr lang="hu-HU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hu-HU" sz="1800" b="1">
                <a:latin typeface="Comic Sans MS" pitchFamily="66" charset="0"/>
              </a:rPr>
              <a:t> 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02771" y="217098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 dirty="0">
                <a:solidFill>
                  <a:srgbClr val="0000FF"/>
                </a:solidFill>
                <a:latin typeface="Comic Sans MS" pitchFamily="66" charset="0"/>
              </a:rPr>
              <a:t>A </a:t>
            </a:r>
            <a:r>
              <a:rPr lang="hu-HU" sz="2000" b="1" dirty="0" err="1">
                <a:solidFill>
                  <a:srgbClr val="0000FF"/>
                </a:solidFill>
                <a:latin typeface="Comic Sans MS" pitchFamily="66" charset="0"/>
              </a:rPr>
              <a:t>HIC-ek</a:t>
            </a:r>
            <a:r>
              <a:rPr lang="hu-HU" sz="2000" b="1" dirty="0">
                <a:solidFill>
                  <a:srgbClr val="0000FF"/>
                </a:solidFill>
                <a:latin typeface="Comic Sans MS" pitchFamily="66" charset="0"/>
              </a:rPr>
              <a:t> szerelőlemezek</a:t>
            </a:r>
            <a:r>
              <a:rPr lang="hu-HU" sz="2000" b="1" dirty="0">
                <a:latin typeface="Comic Sans MS" pitchFamily="66" charset="0"/>
              </a:rPr>
              <a:t>: olyanok amelyek a huzalozáson kívül integrált formában tartalmazzák a passzív alkatrészeket is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14212" y="2996952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 dirty="0">
                <a:latin typeface="Comic Sans MS" pitchFamily="66" charset="0"/>
              </a:rPr>
              <a:t>A hordozón rétegtechnológiával előállítható: R , C , és igen </a:t>
            </a:r>
            <a:r>
              <a:rPr lang="hu-HU" b="1" dirty="0" err="1">
                <a:latin typeface="Comic Sans MS" pitchFamily="66" charset="0"/>
              </a:rPr>
              <a:t>kisértékű</a:t>
            </a:r>
            <a:r>
              <a:rPr lang="hu-HU" b="1" dirty="0">
                <a:latin typeface="Comic Sans MS" pitchFamily="66" charset="0"/>
              </a:rPr>
              <a:t> (néhányszor 100 </a:t>
            </a:r>
            <a:r>
              <a:rPr lang="hu-HU" b="1" dirty="0" err="1">
                <a:latin typeface="Comic Sans MS" pitchFamily="66" charset="0"/>
              </a:rPr>
              <a:t>mH</a:t>
            </a:r>
            <a:r>
              <a:rPr lang="hu-HU" b="1" dirty="0">
                <a:latin typeface="Comic Sans MS" pitchFamily="66" charset="0"/>
              </a:rPr>
              <a:t>) induktivitás. 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4180114" y="3827949"/>
            <a:ext cx="304800" cy="366713"/>
          </a:xfrm>
          <a:prstGeom prst="downArrow">
            <a:avLst>
              <a:gd name="adj1" fmla="val 50000"/>
              <a:gd name="adj2" fmla="val 30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hu-HU" sz="2800" b="1">
              <a:latin typeface="Comic Sans MS" pitchFamily="66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09799" y="4293096"/>
            <a:ext cx="4450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Comic Sans MS" pitchFamily="66" charset="0"/>
              </a:rPr>
              <a:t>integrált passzív hálózat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11188" y="4848973"/>
            <a:ext cx="81628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latin typeface="Comic Sans MS" pitchFamily="66" charset="0"/>
              </a:rPr>
              <a:t>Az integrált passzív hálózatba beültetik az aktív- és</a:t>
            </a:r>
          </a:p>
          <a:p>
            <a:pPr eaLnBrk="0" hangingPunct="0">
              <a:spcBef>
                <a:spcPct val="50000"/>
              </a:spcBef>
            </a:pPr>
            <a:r>
              <a:rPr lang="hu-HU" sz="2000" b="1" dirty="0">
                <a:latin typeface="Comic Sans MS" pitchFamily="66" charset="0"/>
              </a:rPr>
              <a:t> a rétegtechnológiával nem megvalósítható egyéb alkatrészeket.</a:t>
            </a:r>
          </a:p>
        </p:txBody>
      </p:sp>
    </p:spTree>
    <p:extLst>
      <p:ext uri="{BB962C8B-B14F-4D97-AF65-F5344CB8AC3E}">
        <p14:creationId xmlns:p14="http://schemas.microsoft.com/office/powerpoint/2010/main" val="22000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8499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0"/>
            <a:ext cx="7772400" cy="1143000"/>
          </a:xfrm>
          <a:noFill/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Vékonyréteg hibrid IC</a:t>
            </a:r>
          </a:p>
        </p:txBody>
      </p:sp>
      <p:pic>
        <p:nvPicPr>
          <p:cNvPr id="86019" name="Picture 3" descr="IMG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67980"/>
            <a:ext cx="7554644" cy="47832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 flipH="1" flipV="1">
            <a:off x="1600200" y="2971800"/>
            <a:ext cx="2514600" cy="1600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248400" y="1981200"/>
            <a:ext cx="1219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 flipV="1">
            <a:off x="7467600" y="2057400"/>
            <a:ext cx="15240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5791200" y="5257800"/>
            <a:ext cx="1600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854629" y="2514600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rgbClr val="FFFF00"/>
                </a:solidFill>
                <a:latin typeface="Comic Sans MS" pitchFamily="66" charset="0"/>
              </a:rPr>
              <a:t>Au huzalozás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185025" y="1897063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Comic Sans MS" pitchFamily="66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7010400" y="14478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IC chipek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223125" y="49180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223125" y="4800600"/>
            <a:ext cx="1920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Fém-üveg tokozás</a:t>
            </a:r>
          </a:p>
        </p:txBody>
      </p:sp>
    </p:spTree>
    <p:extLst>
      <p:ext uri="{BB962C8B-B14F-4D97-AF65-F5344CB8AC3E}">
        <p14:creationId xmlns:p14="http://schemas.microsoft.com/office/powerpoint/2010/main" val="270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7772400" cy="1143000"/>
          </a:xfrm>
          <a:noFill/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Vastagréteg hibrid IC</a:t>
            </a:r>
          </a:p>
        </p:txBody>
      </p:sp>
      <p:pic>
        <p:nvPicPr>
          <p:cNvPr id="87043" name="Picture 3" descr="IMG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881" y="1255032"/>
            <a:ext cx="7368088" cy="46664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105400" y="2057400"/>
            <a:ext cx="1082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Flip chip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876800" y="4876800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Hibrid elemek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90500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699125" y="3241675"/>
            <a:ext cx="1730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F00"/>
                </a:solidFill>
                <a:latin typeface="Comic Sans MS" pitchFamily="66" charset="0"/>
              </a:rPr>
              <a:t>Szigetelő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6400800" y="2971800"/>
            <a:ext cx="9144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8229600" y="4114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556125" y="1260475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latin typeface="Comic Sans MS" pitchFamily="66" charset="0"/>
              </a:rPr>
              <a:t>Huzalozás</a:t>
            </a:r>
          </a:p>
        </p:txBody>
      </p:sp>
    </p:spTree>
    <p:extLst>
      <p:ext uri="{BB962C8B-B14F-4D97-AF65-F5344CB8AC3E}">
        <p14:creationId xmlns:p14="http://schemas.microsoft.com/office/powerpoint/2010/main" val="7713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3987" cy="1636712"/>
          </a:xfrm>
          <a:noFill/>
        </p:spPr>
        <p:txBody>
          <a:bodyPr>
            <a:normAutofit fontScale="90000"/>
          </a:bodyPr>
          <a:lstStyle/>
          <a:p>
            <a:r>
              <a:rPr lang="hu-H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Fémtokba szerelt kerámiahordozós </a:t>
            </a:r>
            <a:r>
              <a:rPr lang="hu-HU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mutichip</a:t>
            </a:r>
            <a:r>
              <a:rPr lang="hu-H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modul</a:t>
            </a:r>
          </a:p>
        </p:txBody>
      </p:sp>
      <p:pic>
        <p:nvPicPr>
          <p:cNvPr id="88067" name="Picture 3" descr="E:\Tecnológia képtár\MCM\MCM-C\MCM telj ak(F)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536" y="2204864"/>
            <a:ext cx="4327033" cy="295247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88069" name="Picture 5" descr="m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998" y="2708920"/>
            <a:ext cx="4320267" cy="3240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8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Optoelektronikai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MCM-D</a:t>
            </a:r>
          </a:p>
        </p:txBody>
      </p:sp>
      <p:pic>
        <p:nvPicPr>
          <p:cNvPr id="89091" name="Picture 3" descr="E:\Tecnológia képtár\Hibrid IC\Vékonyréteg\Thin opto el(F)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00200" y="1196752"/>
            <a:ext cx="5511800" cy="4724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66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569325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Elektronikai technológia területei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135937" cy="46815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>
                <a:solidFill>
                  <a:srgbClr val="0066CC"/>
                </a:solidFill>
                <a:latin typeface="Comic Sans MS" pitchFamily="66" charset="0"/>
              </a:rPr>
              <a:t>Diszkrét alkatrészek, mechanikai, elektromechanikai, elektrokémiai, stb. elemek</a:t>
            </a:r>
            <a:r>
              <a:rPr lang="hu-HU" dirty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latin typeface="Comic Sans MS" pitchFamily="66" charset="0"/>
              </a:rPr>
              <a:t>Félvezető eszközök, IC-k</a:t>
            </a: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Comic Sans MS" pitchFamily="66" charset="0"/>
              </a:rPr>
              <a:t>Áramköri összeköttetések modulon belül és modulok között</a:t>
            </a:r>
          </a:p>
          <a:p>
            <a:pPr lvl="1"/>
            <a:r>
              <a:rPr lang="hu-HU" dirty="0">
                <a:latin typeface="Comic Sans MS" pitchFamily="66" charset="0"/>
              </a:rPr>
              <a:t>NYHL</a:t>
            </a:r>
          </a:p>
          <a:p>
            <a:pPr lvl="1"/>
            <a:r>
              <a:rPr lang="hu-HU" dirty="0">
                <a:latin typeface="Comic Sans MS" pitchFamily="66" charset="0"/>
              </a:rPr>
              <a:t>Hibrid IC</a:t>
            </a:r>
          </a:p>
          <a:p>
            <a:pPr lvl="1"/>
            <a:r>
              <a:rPr lang="hu-HU" dirty="0" err="1">
                <a:latin typeface="Comic Sans MS" pitchFamily="66" charset="0"/>
              </a:rPr>
              <a:t>Multichip</a:t>
            </a:r>
            <a:r>
              <a:rPr lang="hu-HU" dirty="0">
                <a:latin typeface="Comic Sans MS" pitchFamily="66" charset="0"/>
              </a:rPr>
              <a:t> modul    </a:t>
            </a:r>
            <a:r>
              <a:rPr lang="hu-HU" dirty="0" smtClean="0">
                <a:latin typeface="Comic Sans MS" pitchFamily="66" charset="0"/>
              </a:rPr>
              <a:t>MCM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latin typeface="Comic Sans MS" pitchFamily="66" charset="0"/>
              </a:rPr>
              <a:t>Áramköri modulok szerelése</a:t>
            </a:r>
            <a:endParaRPr lang="hu-H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792088"/>
          </a:xfrm>
        </p:spPr>
        <p:txBody>
          <a:bodyPr/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Fejlődési trendek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08912" cy="45211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dirty="0">
                <a:latin typeface="Comic Sans MS" pitchFamily="66" charset="0"/>
              </a:rPr>
              <a:t>Méretcsökkenés, alkatrész-sűrűség növekedés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Működési sebesség nő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Energiafelhasználás csökken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Alkatrész-szám, összeköttetések száma nő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dirty="0">
                <a:latin typeface="Comic Sans MS" pitchFamily="66" charset="0"/>
              </a:rPr>
              <a:t>Moore-törvény:  1965-68-tól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IC-ben az 1 inch</a:t>
            </a:r>
            <a:r>
              <a:rPr lang="hu-HU" baseline="30000" dirty="0">
                <a:latin typeface="Comic Sans MS" pitchFamily="66" charset="0"/>
              </a:rPr>
              <a:t>2</a:t>
            </a:r>
            <a:r>
              <a:rPr lang="hu-HU" dirty="0">
                <a:latin typeface="Comic Sans MS" pitchFamily="66" charset="0"/>
              </a:rPr>
              <a:t>-re jutó alkatrészek száma 18 hónaponként megduplázódik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Ugyanez működési sebességre, feleződés egy tranzisztor árára</a:t>
            </a:r>
          </a:p>
          <a:p>
            <a:pPr lvl="1">
              <a:lnSpc>
                <a:spcPct val="90000"/>
              </a:lnSpc>
            </a:pPr>
            <a:r>
              <a:rPr lang="hu-HU" dirty="0">
                <a:latin typeface="Comic Sans MS" pitchFamily="66" charset="0"/>
              </a:rPr>
              <a:t>Hasonló cél, de lassúbb méretcsökkenés a NYHL gyártásban is.   </a:t>
            </a:r>
            <a:endParaRPr lang="hu-HU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838200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Moore-törvény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4419600"/>
            <a:ext cx="7924800" cy="137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u-HU" dirty="0">
                <a:latin typeface="Comic Sans MS" pitchFamily="66" charset="0"/>
              </a:rPr>
              <a:t>A jelenlegi rajzolatfinomság:</a:t>
            </a:r>
          </a:p>
          <a:p>
            <a:r>
              <a:rPr lang="hu-HU" dirty="0">
                <a:latin typeface="Comic Sans MS" pitchFamily="66" charset="0"/>
              </a:rPr>
              <a:t>IC: 45 </a:t>
            </a:r>
            <a:r>
              <a:rPr lang="hu-HU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32 (22)nm </a:t>
            </a:r>
            <a:r>
              <a:rPr lang="hu-HU" dirty="0">
                <a:latin typeface="Comic Sans MS" pitchFamily="66" charset="0"/>
              </a:rPr>
              <a:t>	</a:t>
            </a:r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NYHL</a:t>
            </a:r>
            <a:r>
              <a:rPr lang="hu-HU" dirty="0">
                <a:latin typeface="Comic Sans MS" pitchFamily="66" charset="0"/>
              </a:rPr>
              <a:t>: 100 </a:t>
            </a:r>
            <a:r>
              <a:rPr lang="hu-HU" dirty="0">
                <a:latin typeface="Comic Sans MS" pitchFamily="66" charset="0"/>
                <a:sym typeface="Symbol" pitchFamily="18" charset="2"/>
              </a:rPr>
              <a:t></a:t>
            </a:r>
            <a:r>
              <a:rPr lang="hu-HU" dirty="0">
                <a:latin typeface="Comic Sans MS" pitchFamily="66" charset="0"/>
              </a:rPr>
              <a:t> 50</a:t>
            </a:r>
            <a:r>
              <a:rPr lang="hu-HU" dirty="0">
                <a:latin typeface="Comic Sans MS" pitchFamily="66" charset="0"/>
                <a:cs typeface="Times New Roman" pitchFamily="18" charset="0"/>
              </a:rPr>
              <a:t>µ</a:t>
            </a:r>
            <a:r>
              <a:rPr lang="hu-HU" dirty="0">
                <a:latin typeface="Comic Sans MS" pitchFamily="66" charset="0"/>
              </a:rPr>
              <a:t>m</a:t>
            </a:r>
          </a:p>
        </p:txBody>
      </p:sp>
      <p:pic>
        <p:nvPicPr>
          <p:cNvPr id="16388" name="Picture 4" descr="moore_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52468"/>
            <a:ext cx="3913188" cy="2814638"/>
          </a:xfrm>
          <a:prstGeom prst="rect">
            <a:avLst/>
          </a:prstGeom>
          <a:noFill/>
        </p:spPr>
      </p:pic>
      <p:pic>
        <p:nvPicPr>
          <p:cNvPr id="16389" name="Picture 5" descr="chip_cost_gn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753" y="1340768"/>
            <a:ext cx="4295724" cy="263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4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79512" y="1142983"/>
            <a:ext cx="882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600" b="1" dirty="0">
                <a:solidFill>
                  <a:srgbClr val="006600"/>
                </a:solidFill>
                <a:latin typeface="Comic Sans MS" pitchFamily="66" charset="0"/>
              </a:rPr>
              <a:t>Áramköri modul = </a:t>
            </a:r>
            <a:r>
              <a:rPr lang="hu-HU" sz="3600" b="1" dirty="0">
                <a:latin typeface="Comic Sans MS" pitchFamily="66" charset="0"/>
              </a:rPr>
              <a:t/>
            </a:r>
            <a:br>
              <a:rPr lang="hu-HU" sz="3600" b="1" dirty="0">
                <a:latin typeface="Comic Sans MS" pitchFamily="66" charset="0"/>
              </a:rPr>
            </a:br>
            <a:r>
              <a:rPr lang="hu-HU" sz="3600" b="1" dirty="0">
                <a:solidFill>
                  <a:srgbClr val="FF0000"/>
                </a:solidFill>
                <a:latin typeface="Comic Sans MS" pitchFamily="66" charset="0"/>
              </a:rPr>
              <a:t>szerelőlemez (hordozó)</a:t>
            </a:r>
            <a:r>
              <a:rPr lang="hu-HU" sz="3600" b="1" dirty="0">
                <a:latin typeface="Comic Sans MS" pitchFamily="66" charset="0"/>
              </a:rPr>
              <a:t> + </a:t>
            </a:r>
            <a:r>
              <a:rPr lang="hu-HU" sz="3600" b="1" dirty="0">
                <a:solidFill>
                  <a:srgbClr val="0000FF"/>
                </a:solidFill>
                <a:latin typeface="Comic Sans MS" pitchFamily="66" charset="0"/>
              </a:rPr>
              <a:t>alkatrészek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63836" y="3356574"/>
            <a:ext cx="47225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szigetelő lemez,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  a szigetelő lemez felületén létrehozott vagy abban </a:t>
            </a:r>
            <a:b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eltemetett huzalozási pályák</a:t>
            </a:r>
            <a:endParaRPr lang="hu-H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286380" y="2571744"/>
            <a:ext cx="3581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aktív (</a:t>
            </a:r>
            <a:r>
              <a:rPr lang="hu-HU" sz="2400" b="1" dirty="0" err="1">
                <a:solidFill>
                  <a:srgbClr val="006600"/>
                </a:solidFill>
                <a:latin typeface="Comic Sans MS" pitchFamily="66" charset="0"/>
              </a:rPr>
              <a:t>Tr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 , D , IC...)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passzív (R , C , L)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elektromechanikus</a:t>
            </a:r>
          </a:p>
          <a:p>
            <a:pPr eaLnBrk="0" hangingPunct="0"/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(kapcsoló, csatlakozó)</a:t>
            </a:r>
          </a:p>
          <a:p>
            <a:pPr eaLnBrk="0" hangingPunct="0">
              <a:spcBef>
                <a:spcPct val="50000"/>
              </a:spcBef>
            </a:pPr>
            <a:endParaRPr lang="hu-HU" b="1" dirty="0">
              <a:solidFill>
                <a:srgbClr val="006600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hu-H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4362450" cy="652462"/>
          </a:xfrm>
        </p:spPr>
        <p:txBody>
          <a:bodyPr/>
          <a:lstStyle/>
          <a:p>
            <a:r>
              <a:rPr lang="hu-HU" sz="3200" b="1" i="1" dirty="0">
                <a:latin typeface="Comic Sans MS" pitchFamily="66" charset="0"/>
              </a:rPr>
              <a:t>Alaplap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819525" cy="4114800"/>
          </a:xfrm>
        </p:spPr>
        <p:txBody>
          <a:bodyPr/>
          <a:lstStyle/>
          <a:p>
            <a:endParaRPr lang="hu-HU"/>
          </a:p>
        </p:txBody>
      </p:sp>
      <p:pic>
        <p:nvPicPr>
          <p:cNvPr id="90116" name="Picture 4" descr="mother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5836046" cy="4332624"/>
          </a:xfrm>
          <a:prstGeom prst="rect">
            <a:avLst/>
          </a:prstGeom>
          <a:noFill/>
        </p:spPr>
      </p:pic>
      <p:pic>
        <p:nvPicPr>
          <p:cNvPr id="90117" name="Picture 5" descr="CAM318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411" y="476672"/>
            <a:ext cx="3326769" cy="2376264"/>
          </a:xfrm>
          <a:prstGeom prst="rect">
            <a:avLst/>
          </a:prstGeom>
          <a:noFill/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380288" y="278130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1">
                <a:latin typeface="Comic Sans MS" pitchFamily="66" charset="0"/>
              </a:rPr>
              <a:t>Digitális kamera</a:t>
            </a:r>
          </a:p>
        </p:txBody>
      </p:sp>
    </p:spTree>
    <p:extLst>
      <p:ext uri="{BB962C8B-B14F-4D97-AF65-F5344CB8AC3E}">
        <p14:creationId xmlns:p14="http://schemas.microsoft.com/office/powerpoint/2010/main" val="30219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36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Furatszerelés</a:t>
            </a:r>
            <a:endParaRPr lang="hu-HU" sz="3600" dirty="0">
              <a:solidFill>
                <a:srgbClr val="FF99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15616" y="1772816"/>
            <a:ext cx="691276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 dirty="0">
                <a:solidFill>
                  <a:srgbClr val="006600"/>
                </a:solidFill>
                <a:latin typeface="Comic Sans MS" pitchFamily="66" charset="0"/>
              </a:rPr>
              <a:t>A szerelőlemez mindkét oldalát igénybe veszik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u-HU" sz="2800" b="1" dirty="0">
                <a:solidFill>
                  <a:srgbClr val="006600"/>
                </a:solidFill>
                <a:latin typeface="Comic Sans MS" pitchFamily="66" charset="0"/>
              </a:rPr>
              <a:t>     (alkatrész oldal + forrasztási oldal</a:t>
            </a:r>
            <a:r>
              <a:rPr lang="hu-HU" sz="2800" b="1" dirty="0" smtClean="0">
                <a:solidFill>
                  <a:srgbClr val="006600"/>
                </a:solidFill>
                <a:latin typeface="Comic Sans MS" pitchFamily="66" charset="0"/>
              </a:rPr>
              <a:t>).</a:t>
            </a:r>
            <a:endParaRPr lang="hu-HU" sz="28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 dirty="0">
                <a:solidFill>
                  <a:srgbClr val="006600"/>
                </a:solidFill>
                <a:latin typeface="Comic Sans MS" pitchFamily="66" charset="0"/>
              </a:rPr>
              <a:t>Nagy az alkatrészek helyfoglalása</a:t>
            </a:r>
            <a:r>
              <a:rPr lang="hu-HU" sz="28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hu-HU" sz="28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 dirty="0">
                <a:solidFill>
                  <a:srgbClr val="006600"/>
                </a:solidFill>
                <a:latin typeface="Comic Sans MS" pitchFamily="66" charset="0"/>
              </a:rPr>
              <a:t>Nagy (&gt;40) darabszámú kivezető esetén a  beültetés  gépesítése nem megoldható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7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8088"/>
            <a:ext cx="7772400" cy="116865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F2B800"/>
                </a:solidFill>
                <a:latin typeface="Comic Sans MS" pitchFamily="66" charset="0"/>
              </a:rPr>
              <a:t>Felületszerelés</a:t>
            </a:r>
            <a:r>
              <a:rPr lang="hu-HU" dirty="0">
                <a:solidFill>
                  <a:srgbClr val="F2B800"/>
                </a:solidFill>
                <a:latin typeface="Comic Sans MS" pitchFamily="66" charset="0"/>
              </a:rPr>
              <a:t/>
            </a:r>
            <a:br>
              <a:rPr lang="hu-HU" dirty="0">
                <a:solidFill>
                  <a:srgbClr val="F2B800"/>
                </a:solidFill>
                <a:latin typeface="Comic Sans MS" pitchFamily="66" charset="0"/>
              </a:rPr>
            </a:br>
            <a:r>
              <a:rPr lang="hu-HU" sz="2800" b="1" dirty="0">
                <a:solidFill>
                  <a:srgbClr val="F2B800"/>
                </a:solidFill>
                <a:latin typeface="Comic Sans MS" pitchFamily="66" charset="0"/>
              </a:rPr>
              <a:t>SMT = </a:t>
            </a:r>
            <a:r>
              <a:rPr lang="hu-HU" sz="2800" b="1" dirty="0" err="1">
                <a:solidFill>
                  <a:srgbClr val="F2B800"/>
                </a:solidFill>
                <a:latin typeface="Comic Sans MS" pitchFamily="66" charset="0"/>
              </a:rPr>
              <a:t>Surface</a:t>
            </a:r>
            <a:r>
              <a:rPr lang="hu-HU" sz="2800" b="1" dirty="0">
                <a:solidFill>
                  <a:srgbClr val="F2B800"/>
                </a:solidFill>
                <a:latin typeface="Comic Sans MS" pitchFamily="66" charset="0"/>
              </a:rPr>
              <a:t> Mount </a:t>
            </a:r>
            <a:r>
              <a:rPr lang="hu-HU" sz="2800" b="1" dirty="0" err="1">
                <a:solidFill>
                  <a:srgbClr val="F2B800"/>
                </a:solidFill>
                <a:latin typeface="Comic Sans MS" pitchFamily="66" charset="0"/>
              </a:rPr>
              <a:t>Technology</a:t>
            </a:r>
            <a:endParaRPr lang="hu-HU" sz="2800" b="1" dirty="0">
              <a:solidFill>
                <a:srgbClr val="F2B800"/>
              </a:solidFill>
              <a:latin typeface="Comic Sans MS" pitchFamily="66" charset="0"/>
            </a:endParaRPr>
          </a:p>
        </p:txBody>
      </p:sp>
      <p:sp>
        <p:nvSpPr>
          <p:cNvPr id="80899" name="Freeform 3"/>
          <p:cNvSpPr>
            <a:spLocks/>
          </p:cNvSpPr>
          <p:nvPr/>
        </p:nvSpPr>
        <p:spPr bwMode="auto">
          <a:xfrm>
            <a:off x="7829550" y="3771900"/>
            <a:ext cx="400050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4" y="72"/>
              </a:cxn>
              <a:cxn ang="0">
                <a:pos x="36" y="36"/>
              </a:cxn>
              <a:cxn ang="0">
                <a:pos x="108" y="0"/>
              </a:cxn>
              <a:cxn ang="0">
                <a:pos x="144" y="24"/>
              </a:cxn>
              <a:cxn ang="0">
                <a:pos x="216" y="48"/>
              </a:cxn>
              <a:cxn ang="0">
                <a:pos x="252" y="96"/>
              </a:cxn>
              <a:cxn ang="0">
                <a:pos x="0" y="108"/>
              </a:cxn>
            </a:cxnLst>
            <a:rect l="0" t="0" r="r" b="b"/>
            <a:pathLst>
              <a:path w="252" h="108">
                <a:moveTo>
                  <a:pt x="0" y="108"/>
                </a:moveTo>
                <a:cubicBezTo>
                  <a:pt x="8" y="96"/>
                  <a:pt x="18" y="85"/>
                  <a:pt x="24" y="72"/>
                </a:cubicBezTo>
                <a:cubicBezTo>
                  <a:pt x="30" y="61"/>
                  <a:pt x="28" y="46"/>
                  <a:pt x="36" y="36"/>
                </a:cubicBezTo>
                <a:cubicBezTo>
                  <a:pt x="53" y="15"/>
                  <a:pt x="84" y="8"/>
                  <a:pt x="108" y="0"/>
                </a:cubicBezTo>
                <a:cubicBezTo>
                  <a:pt x="120" y="8"/>
                  <a:pt x="131" y="18"/>
                  <a:pt x="144" y="24"/>
                </a:cubicBezTo>
                <a:cubicBezTo>
                  <a:pt x="167" y="34"/>
                  <a:pt x="216" y="48"/>
                  <a:pt x="216" y="48"/>
                </a:cubicBezTo>
                <a:cubicBezTo>
                  <a:pt x="243" y="89"/>
                  <a:pt x="230" y="74"/>
                  <a:pt x="252" y="96"/>
                </a:cubicBezTo>
                <a:lnTo>
                  <a:pt x="0" y="108"/>
                </a:lnTo>
                <a:close/>
              </a:path>
            </a:pathLst>
          </a:custGeom>
          <a:solidFill>
            <a:schemeClr val="fol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5029200" y="3690938"/>
            <a:ext cx="381000" cy="233362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108" y="75"/>
              </a:cxn>
              <a:cxn ang="0">
                <a:pos x="180" y="27"/>
              </a:cxn>
              <a:cxn ang="0">
                <a:pos x="240" y="147"/>
              </a:cxn>
              <a:cxn ang="0">
                <a:pos x="0" y="147"/>
              </a:cxn>
            </a:cxnLst>
            <a:rect l="0" t="0" r="r" b="b"/>
            <a:pathLst>
              <a:path w="240" h="147">
                <a:moveTo>
                  <a:pt x="0" y="147"/>
                </a:moveTo>
                <a:cubicBezTo>
                  <a:pt x="32" y="99"/>
                  <a:pt x="52" y="89"/>
                  <a:pt x="108" y="75"/>
                </a:cubicBezTo>
                <a:cubicBezTo>
                  <a:pt x="132" y="59"/>
                  <a:pt x="171" y="0"/>
                  <a:pt x="180" y="27"/>
                </a:cubicBezTo>
                <a:cubicBezTo>
                  <a:pt x="190" y="56"/>
                  <a:pt x="220" y="127"/>
                  <a:pt x="240" y="147"/>
                </a:cubicBezTo>
                <a:lnTo>
                  <a:pt x="0" y="147"/>
                </a:lnTo>
                <a:close/>
              </a:path>
            </a:pathLst>
          </a:custGeom>
          <a:solidFill>
            <a:schemeClr val="fol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371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hu-HU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39552" y="2295524"/>
            <a:ext cx="3810000" cy="358174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z 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alkatrészeknek kisebb a 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helyfoglalásuk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,</a:t>
            </a:r>
            <a:endParaRPr lang="hu-HU" sz="2400" dirty="0">
              <a:noFill/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szerelőlemez mindkét oldalára szerelhető 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alkatrész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,</a:t>
            </a:r>
            <a:endParaRPr lang="hu-HU" sz="24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</a:t>
            </a:r>
            <a:r>
              <a:rPr lang="hu-HU" sz="2400" b="1" dirty="0" smtClean="0">
                <a:solidFill>
                  <a:srgbClr val="006600"/>
                </a:solidFill>
                <a:latin typeface="Comic Sans MS" pitchFamily="66" charset="0"/>
              </a:rPr>
              <a:t>z </a:t>
            </a:r>
            <a:r>
              <a:rPr lang="hu-HU" sz="2400" b="1" dirty="0">
                <a:solidFill>
                  <a:srgbClr val="006600"/>
                </a:solidFill>
                <a:latin typeface="Comic Sans MS" pitchFamily="66" charset="0"/>
              </a:rPr>
              <a:t>alkatrészek beültetése könnyen gépesíthető.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5562600" y="3200400"/>
            <a:ext cx="2133600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44" y="0"/>
              </a:cxn>
              <a:cxn ang="0">
                <a:pos x="1200" y="0"/>
              </a:cxn>
              <a:cxn ang="0">
                <a:pos x="1344" y="240"/>
              </a:cxn>
              <a:cxn ang="0">
                <a:pos x="1200" y="384"/>
              </a:cxn>
              <a:cxn ang="0">
                <a:pos x="144" y="384"/>
              </a:cxn>
              <a:cxn ang="0">
                <a:pos x="0" y="240"/>
              </a:cxn>
            </a:cxnLst>
            <a:rect l="0" t="0" r="r" b="b"/>
            <a:pathLst>
              <a:path w="1344" h="384">
                <a:moveTo>
                  <a:pt x="0" y="240"/>
                </a:moveTo>
                <a:lnTo>
                  <a:pt x="144" y="0"/>
                </a:lnTo>
                <a:lnTo>
                  <a:pt x="1200" y="0"/>
                </a:lnTo>
                <a:lnTo>
                  <a:pt x="1344" y="240"/>
                </a:lnTo>
                <a:lnTo>
                  <a:pt x="1200" y="384"/>
                </a:lnTo>
                <a:lnTo>
                  <a:pt x="144" y="384"/>
                </a:lnTo>
                <a:lnTo>
                  <a:pt x="0" y="24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6324600" y="3429000"/>
            <a:ext cx="15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6781800" y="3429000"/>
            <a:ext cx="15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62484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7" name="Freeform 11"/>
          <p:cNvSpPr>
            <a:spLocks/>
          </p:cNvSpPr>
          <p:nvPr/>
        </p:nvSpPr>
        <p:spPr bwMode="auto">
          <a:xfrm>
            <a:off x="6858000" y="3343275"/>
            <a:ext cx="361950" cy="2000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0" y="18"/>
              </a:cxn>
              <a:cxn ang="0">
                <a:pos x="144" y="54"/>
              </a:cxn>
              <a:cxn ang="0">
                <a:pos x="156" y="90"/>
              </a:cxn>
              <a:cxn ang="0">
                <a:pos x="192" y="114"/>
              </a:cxn>
              <a:cxn ang="0">
                <a:pos x="228" y="126"/>
              </a:cxn>
            </a:cxnLst>
            <a:rect l="0" t="0" r="r" b="b"/>
            <a:pathLst>
              <a:path w="228" h="126">
                <a:moveTo>
                  <a:pt x="0" y="30"/>
                </a:moveTo>
                <a:cubicBezTo>
                  <a:pt x="88" y="1"/>
                  <a:pt x="47" y="0"/>
                  <a:pt x="120" y="18"/>
                </a:cubicBezTo>
                <a:cubicBezTo>
                  <a:pt x="128" y="30"/>
                  <a:pt x="138" y="41"/>
                  <a:pt x="144" y="54"/>
                </a:cubicBezTo>
                <a:cubicBezTo>
                  <a:pt x="150" y="65"/>
                  <a:pt x="148" y="80"/>
                  <a:pt x="156" y="90"/>
                </a:cubicBezTo>
                <a:cubicBezTo>
                  <a:pt x="165" y="101"/>
                  <a:pt x="179" y="108"/>
                  <a:pt x="192" y="114"/>
                </a:cubicBezTo>
                <a:cubicBezTo>
                  <a:pt x="203" y="120"/>
                  <a:pt x="228" y="126"/>
                  <a:pt x="228" y="126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6038850" y="3340100"/>
            <a:ext cx="342900" cy="203200"/>
          </a:xfrm>
          <a:custGeom>
            <a:avLst/>
            <a:gdLst/>
            <a:ahLst/>
            <a:cxnLst>
              <a:cxn ang="0">
                <a:pos x="216" y="32"/>
              </a:cxn>
              <a:cxn ang="0">
                <a:pos x="108" y="20"/>
              </a:cxn>
              <a:cxn ang="0">
                <a:pos x="84" y="56"/>
              </a:cxn>
              <a:cxn ang="0">
                <a:pos x="72" y="92"/>
              </a:cxn>
              <a:cxn ang="0">
                <a:pos x="36" y="116"/>
              </a:cxn>
              <a:cxn ang="0">
                <a:pos x="0" y="128"/>
              </a:cxn>
            </a:cxnLst>
            <a:rect l="0" t="0" r="r" b="b"/>
            <a:pathLst>
              <a:path w="216" h="128">
                <a:moveTo>
                  <a:pt x="216" y="32"/>
                </a:moveTo>
                <a:cubicBezTo>
                  <a:pt x="132" y="4"/>
                  <a:pt x="168" y="0"/>
                  <a:pt x="108" y="20"/>
                </a:cubicBezTo>
                <a:cubicBezTo>
                  <a:pt x="100" y="32"/>
                  <a:pt x="90" y="43"/>
                  <a:pt x="84" y="56"/>
                </a:cubicBezTo>
                <a:cubicBezTo>
                  <a:pt x="78" y="67"/>
                  <a:pt x="80" y="82"/>
                  <a:pt x="72" y="92"/>
                </a:cubicBezTo>
                <a:cubicBezTo>
                  <a:pt x="63" y="103"/>
                  <a:pt x="49" y="110"/>
                  <a:pt x="36" y="116"/>
                </a:cubicBezTo>
                <a:cubicBezTo>
                  <a:pt x="25" y="122"/>
                  <a:pt x="0" y="128"/>
                  <a:pt x="0" y="128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705600" y="25908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Au huzal 25µm-es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7010400" y="2895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791200" y="2667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chip</a:t>
            </a: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6248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6400800" y="3200400"/>
            <a:ext cx="2286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572000" y="3124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kivezető</a:t>
            </a:r>
          </a:p>
        </p:txBody>
      </p:sp>
      <p:sp>
        <p:nvSpPr>
          <p:cNvPr id="80915" name="Freeform 19"/>
          <p:cNvSpPr>
            <a:spLocks/>
          </p:cNvSpPr>
          <p:nvPr/>
        </p:nvSpPr>
        <p:spPr bwMode="auto">
          <a:xfrm>
            <a:off x="7086600" y="3581400"/>
            <a:ext cx="8382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528" y="672"/>
              </a:cxn>
            </a:cxnLst>
            <a:rect l="0" t="0" r="r" b="b"/>
            <a:pathLst>
              <a:path w="528" h="672">
                <a:moveTo>
                  <a:pt x="0" y="0"/>
                </a:moveTo>
                <a:lnTo>
                  <a:pt x="528" y="0"/>
                </a:lnTo>
                <a:lnTo>
                  <a:pt x="528" y="67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6324600" y="3429000"/>
            <a:ext cx="609600" cy="1524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5257800" y="3352800"/>
            <a:ext cx="15240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7924800" y="3581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5334000" y="3581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7924800" y="3886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V="1">
            <a:off x="5105400" y="38862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4724400" y="3962400"/>
            <a:ext cx="3581400" cy="6096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4800600" y="39624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>
            <a:off x="7543800" y="39624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5" name="Line 29"/>
          <p:cNvSpPr>
            <a:spLocks noChangeShapeType="1"/>
          </p:cNvSpPr>
          <p:nvPr/>
        </p:nvSpPr>
        <p:spPr bwMode="auto">
          <a:xfrm>
            <a:off x="5181600" y="4191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6629400" y="41910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7772400" y="4191000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>
            <a:off x="4953000" y="43434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6172200" y="4343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7543800" y="4343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6858000" y="39624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6705600" y="3962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>
            <a:off x="6781800" y="4572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>
            <a:off x="5257800" y="3962400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105400" y="4572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6248400" y="5029200"/>
            <a:ext cx="2302233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 dirty="0">
                <a:solidFill>
                  <a:srgbClr val="0000FF"/>
                </a:solidFill>
                <a:latin typeface="Comic Sans MS" pitchFamily="66" charset="0"/>
              </a:rPr>
              <a:t>többrétegű huzalozás</a:t>
            </a:r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flipH="1">
            <a:off x="7010400" y="4191000"/>
            <a:ext cx="304800" cy="914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flipH="1">
            <a:off x="7010400" y="4191000"/>
            <a:ext cx="838200" cy="914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4495800" y="4724400"/>
            <a:ext cx="2396811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 dirty="0">
                <a:solidFill>
                  <a:srgbClr val="0000FF"/>
                </a:solidFill>
                <a:latin typeface="Comic Sans MS" pitchFamily="66" charset="0"/>
              </a:rPr>
              <a:t>fémezett falú furatok</a:t>
            </a:r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H="1">
            <a:off x="4876800" y="4495800"/>
            <a:ext cx="3810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41" name="Text Box 45"/>
          <p:cNvSpPr txBox="1">
            <a:spLocks noChangeArrowheads="1"/>
          </p:cNvSpPr>
          <p:nvPr/>
        </p:nvSpPr>
        <p:spPr bwMode="auto">
          <a:xfrm>
            <a:off x="4519793" y="1916832"/>
            <a:ext cx="4019049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 err="1">
                <a:solidFill>
                  <a:srgbClr val="0000FF"/>
                </a:solidFill>
                <a:latin typeface="Comic Sans MS" pitchFamily="66" charset="0"/>
              </a:rPr>
              <a:t>SO</a:t>
            </a:r>
            <a:r>
              <a:rPr lang="hu-HU" sz="2800" b="1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hu-HU" sz="2800" b="1" dirty="0" err="1">
                <a:solidFill>
                  <a:srgbClr val="0000FF"/>
                </a:solidFill>
                <a:latin typeface="Comic Sans MS" pitchFamily="66" charset="0"/>
              </a:rPr>
              <a:t>Small</a:t>
            </a:r>
            <a:r>
              <a:rPr lang="hu-HU" sz="2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u-HU" sz="2800" b="1" dirty="0" err="1">
                <a:solidFill>
                  <a:srgbClr val="0000FF"/>
                </a:solidFill>
                <a:latin typeface="Comic Sans MS" pitchFamily="66" charset="0"/>
              </a:rPr>
              <a:t>Outline</a:t>
            </a:r>
            <a:r>
              <a:rPr lang="hu-HU" sz="2800" b="1" dirty="0">
                <a:solidFill>
                  <a:srgbClr val="0000FF"/>
                </a:solidFill>
                <a:latin typeface="Comic Sans MS" pitchFamily="66" charset="0"/>
              </a:rPr>
              <a:t>) IC</a:t>
            </a:r>
          </a:p>
        </p:txBody>
      </p:sp>
      <p:sp>
        <p:nvSpPr>
          <p:cNvPr id="80943" name="Freeform 47"/>
          <p:cNvSpPr>
            <a:spLocks/>
          </p:cNvSpPr>
          <p:nvPr/>
        </p:nvSpPr>
        <p:spPr bwMode="auto">
          <a:xfrm>
            <a:off x="5334000" y="3581400"/>
            <a:ext cx="838200" cy="762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0"/>
              </a:cxn>
              <a:cxn ang="0">
                <a:pos x="0" y="624"/>
              </a:cxn>
            </a:cxnLst>
            <a:rect l="0" t="0" r="r" b="b"/>
            <a:pathLst>
              <a:path w="528" h="624">
                <a:moveTo>
                  <a:pt x="528" y="0"/>
                </a:moveTo>
                <a:lnTo>
                  <a:pt x="0" y="0"/>
                </a:lnTo>
                <a:lnTo>
                  <a:pt x="0" y="62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7620000" y="3124200"/>
            <a:ext cx="918842" cy="3385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Comic Sans MS" pitchFamily="66" charset="0"/>
              </a:rPr>
              <a:t>forrasz</a:t>
            </a:r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 flipV="1">
            <a:off x="8001000" y="3352800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9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09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2" grpId="0" build="p" animBg="1" autoUpdateAnimBg="0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  <p:bldP spid="80909" grpId="0" autoUpdateAnimBg="0"/>
      <p:bldP spid="80910" grpId="0" animBg="1"/>
      <p:bldP spid="80911" grpId="0" autoUpdateAnimBg="0"/>
      <p:bldP spid="80912" grpId="0" animBg="1"/>
      <p:bldP spid="80913" grpId="0" animBg="1"/>
      <p:bldP spid="80914" grpId="0" autoUpdateAnimBg="0"/>
      <p:bldP spid="80915" grpId="0" animBg="1"/>
      <p:bldP spid="80916" grpId="0" animBg="1"/>
      <p:bldP spid="80917" grpId="0" animBg="1"/>
      <p:bldP spid="80918" grpId="0" animBg="1"/>
      <p:bldP spid="80919" grpId="0" animBg="1"/>
      <p:bldP spid="80920" grpId="0" animBg="1"/>
      <p:bldP spid="80921" grpId="0" animBg="1"/>
      <p:bldP spid="80922" grpId="0" animBg="1"/>
      <p:bldP spid="80923" grpId="0" animBg="1"/>
      <p:bldP spid="80924" grpId="0" animBg="1"/>
      <p:bldP spid="80925" grpId="0" animBg="1"/>
      <p:bldP spid="80926" grpId="0" animBg="1"/>
      <p:bldP spid="80927" grpId="0" animBg="1"/>
      <p:bldP spid="80928" grpId="0" animBg="1"/>
      <p:bldP spid="80929" grpId="0" animBg="1"/>
      <p:bldP spid="80930" grpId="0" animBg="1"/>
      <p:bldP spid="80931" grpId="0" animBg="1"/>
      <p:bldP spid="80932" grpId="0" animBg="1"/>
      <p:bldP spid="80933" grpId="0" animBg="1"/>
      <p:bldP spid="80934" grpId="0" animBg="1"/>
      <p:bldP spid="80935" grpId="0" animBg="1"/>
      <p:bldP spid="80936" grpId="0" autoUpdateAnimBg="0"/>
      <p:bldP spid="80937" grpId="0" animBg="1"/>
      <p:bldP spid="80938" grpId="0" animBg="1"/>
      <p:bldP spid="80939" grpId="0" autoUpdateAnimBg="0"/>
      <p:bldP spid="80940" grpId="0" animBg="1"/>
      <p:bldP spid="80941" grpId="0" autoUpdateAnimBg="0"/>
      <p:bldP spid="80943" grpId="0" animBg="1"/>
      <p:bldP spid="80944" grpId="0" autoUpdateAnimBg="0"/>
      <p:bldP spid="809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865"/>
            <a:ext cx="7772400" cy="914400"/>
          </a:xfrm>
          <a:noFill/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DA19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Felületszerelt NYHL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29770"/>
              </p:ext>
            </p:extLst>
          </p:nvPr>
        </p:nvGraphicFramePr>
        <p:xfrm>
          <a:off x="539552" y="908720"/>
          <a:ext cx="7760506" cy="49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7447619" imgH="5896798" progId="">
                  <p:embed/>
                </p:oleObj>
              </mc:Choice>
              <mc:Fallback>
                <p:oleObj name="Photo Editor Photo" r:id="rId3" imgW="7447619" imgH="58967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7760506" cy="49675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74925" y="2936875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FFFF00"/>
                </a:solidFill>
              </a:rPr>
              <a:t>SO (Small Outline) tok</a:t>
            </a:r>
          </a:p>
        </p:txBody>
      </p:sp>
    </p:spTree>
    <p:extLst>
      <p:ext uri="{BB962C8B-B14F-4D97-AF65-F5344CB8AC3E}">
        <p14:creationId xmlns:p14="http://schemas.microsoft.com/office/powerpoint/2010/main" val="670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</TotalTime>
  <Words>359</Words>
  <Application>Microsoft Office PowerPoint</Application>
  <PresentationFormat>Diavetítés a képernyőre (4:3 oldalarány)</PresentationFormat>
  <Paragraphs>88</Paragraphs>
  <Slides>15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Aspektus</vt:lpstr>
      <vt:lpstr>Photo Editor Photo</vt:lpstr>
      <vt:lpstr>Elektronikai technológia</vt:lpstr>
      <vt:lpstr>Elektronikai technológia területei</vt:lpstr>
      <vt:lpstr>Fejlődési trendek</vt:lpstr>
      <vt:lpstr>A Moore-törvény</vt:lpstr>
      <vt:lpstr>PowerPoint bemutató</vt:lpstr>
      <vt:lpstr>Alaplap </vt:lpstr>
      <vt:lpstr>PowerPoint bemutató</vt:lpstr>
      <vt:lpstr>Felületszerelés SMT = Surface Mount Technology</vt:lpstr>
      <vt:lpstr>Felületszerelt NYHL</vt:lpstr>
      <vt:lpstr>TOKOZATLAN CHIPEK  BEÜLTETÉSE (Chip-and-wire és flip chip)</vt:lpstr>
      <vt:lpstr>Szigetelőalapú hibrid IC-k  (HIC = Hybrid Integrated Circuits)</vt:lpstr>
      <vt:lpstr>Vékonyréteg hibrid IC</vt:lpstr>
      <vt:lpstr>Vastagréteg hibrid IC</vt:lpstr>
      <vt:lpstr>Fémtokba szerelt kerámiahordozós mutichip modul</vt:lpstr>
      <vt:lpstr>Optoelektronikai MCM-D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Elektronikai Technológia</dc:title>
  <dc:creator>Solymossy Gábor</dc:creator>
  <cp:lastModifiedBy>Emilia</cp:lastModifiedBy>
  <cp:revision>8</cp:revision>
  <dcterms:created xsi:type="dcterms:W3CDTF">2015-02-25T15:29:30Z</dcterms:created>
  <dcterms:modified xsi:type="dcterms:W3CDTF">2017-03-30T21:54:44Z</dcterms:modified>
</cp:coreProperties>
</file>